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4" r:id="rId6"/>
    <p:sldId id="263" r:id="rId7"/>
    <p:sldId id="261" r:id="rId8"/>
    <p:sldId id="262" r:id="rId9"/>
    <p:sldId id="266" r:id="rId10"/>
    <p:sldId id="272" r:id="rId11"/>
    <p:sldId id="271" r:id="rId12"/>
    <p:sldId id="270" r:id="rId13"/>
    <p:sldId id="267" r:id="rId14"/>
    <p:sldId id="276" r:id="rId15"/>
    <p:sldId id="269" r:id="rId16"/>
    <p:sldId id="275" r:id="rId17"/>
    <p:sldId id="274" r:id="rId18"/>
    <p:sldId id="273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75102/%D0%92%D0%B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132856"/>
            <a:ext cx="6660232" cy="175432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расскажу вам о войне….</a:t>
            </a:r>
            <a:endParaRPr lang="ru-RU" sz="54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53616"/>
                </a:solidFill>
              </a:rPr>
              <a:t>Азнакаево,</a:t>
            </a:r>
            <a:endParaRPr lang="ru-RU" sz="1600" b="1" dirty="0" smtClean="0">
              <a:solidFill>
                <a:srgbClr val="353616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53616"/>
                </a:solidFill>
              </a:rPr>
              <a:t>2020</a:t>
            </a:r>
            <a:endParaRPr lang="ru-RU" sz="1600" b="1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7780" y="4581128"/>
            <a:ext cx="4190111" cy="120032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err="1" smtClean="0">
                <a:solidFill>
                  <a:schemeClr val="tx1"/>
                </a:solidFill>
              </a:rPr>
              <a:t>Зарипова</a:t>
            </a:r>
            <a:r>
              <a:rPr lang="ru-RU" sz="1600" dirty="0" smtClean="0">
                <a:solidFill>
                  <a:schemeClr val="tx1"/>
                </a:solidFill>
              </a:rPr>
              <a:t> Р.Т., Мороз Д.А – преподаватели ГАПОУ «</a:t>
            </a:r>
            <a:r>
              <a:rPr lang="ru-RU" sz="1600" dirty="0" err="1" smtClean="0">
                <a:solidFill>
                  <a:schemeClr val="tx1"/>
                </a:solidFill>
              </a:rPr>
              <a:t>Азнакаевский</a:t>
            </a:r>
            <a:r>
              <a:rPr lang="ru-RU" sz="1600" dirty="0" smtClean="0">
                <a:solidFill>
                  <a:schemeClr val="tx1"/>
                </a:solidFill>
              </a:rPr>
              <a:t> политехнический техникум»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55160" cy="1143000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ru-RU" dirty="0"/>
              <a:t>В республику прибыли 76 тысяч рабочих и служащих.</a:t>
            </a:r>
          </a:p>
          <a:p>
            <a:pPr algn="just">
              <a:defRPr/>
            </a:pPr>
            <a:r>
              <a:rPr lang="ru-RU" dirty="0"/>
              <a:t>За военный период было сооружено 22 новых предприятия в Казани, Елабуге, Чистополе, Набережных Челнах, </a:t>
            </a:r>
            <a:r>
              <a:rPr lang="ru-RU" dirty="0" err="1"/>
              <a:t>Мамадыше</a:t>
            </a:r>
            <a:r>
              <a:rPr lang="ru-RU" dirty="0"/>
              <a:t>.</a:t>
            </a:r>
          </a:p>
          <a:p>
            <a:pPr algn="just">
              <a:defRPr/>
            </a:pPr>
            <a:r>
              <a:rPr lang="ru-RU" dirty="0"/>
              <a:t>Появилась нефтяная отрасль.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5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 подвиг совершило крестьянство</a:t>
            </a:r>
          </a:p>
        </p:txBody>
      </p:sp>
      <p:pic>
        <p:nvPicPr>
          <p:cNvPr id="4" name="Picture 4" descr="img3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7" y="1556792"/>
            <a:ext cx="717751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83152" cy="172819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В </a:t>
            </a:r>
            <a:r>
              <a:rPr lang="ru-RU" dirty="0"/>
              <a:t>госпиталях республики </a:t>
            </a:r>
            <a:r>
              <a:rPr lang="ru-RU" dirty="0" smtClean="0"/>
              <a:t> прошли </a:t>
            </a:r>
            <a:r>
              <a:rPr lang="ru-RU" dirty="0"/>
              <a:t>курс лечения свыше 334</a:t>
            </a:r>
            <a:r>
              <a:rPr lang="ru-RU" sz="6600" dirty="0"/>
              <a:t> </a:t>
            </a:r>
            <a:r>
              <a:rPr lang="ru-RU" sz="6600" dirty="0" smtClean="0"/>
              <a:t>    </a:t>
            </a:r>
            <a:r>
              <a:rPr lang="ru-RU" dirty="0" smtClean="0"/>
              <a:t>тысяч </a:t>
            </a:r>
            <a:r>
              <a:rPr lang="ru-RU" dirty="0"/>
              <a:t>бойцов. Из них 90% вернулись в строй.</a:t>
            </a:r>
          </a:p>
        </p:txBody>
      </p:sp>
      <p:pic>
        <p:nvPicPr>
          <p:cNvPr id="4" name="Picture 4" descr="Копия img37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4301"/>
            <a:ext cx="6120680" cy="368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республики в годы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773016"/>
          </a:xfrm>
        </p:spPr>
        <p:txBody>
          <a:bodyPr/>
          <a:lstStyle/>
          <a:p>
            <a:pPr algn="just">
              <a:defRPr/>
            </a:pPr>
            <a:r>
              <a:rPr lang="ru-RU" dirty="0"/>
              <a:t>В июле 1941 года в Казань приехали 1,9 тысячи научных сотрудников.</a:t>
            </a:r>
          </a:p>
          <a:p>
            <a:pPr algn="just">
              <a:defRPr/>
            </a:pPr>
            <a:r>
              <a:rPr lang="ru-RU" dirty="0"/>
              <a:t>Из 64 татарских писателей более половины ушли на фронт. 31 поэтов и прозаиков, 22 журналиста Татарстана отдали свои жизни за Родину. </a:t>
            </a:r>
          </a:p>
        </p:txBody>
      </p:sp>
    </p:spTree>
    <p:extLst>
      <p:ext uri="{BB962C8B-B14F-4D97-AF65-F5344CB8AC3E}">
        <p14:creationId xmlns:p14="http://schemas.microsoft.com/office/powerpoint/2010/main" val="15631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836712"/>
            <a:ext cx="6059016" cy="5809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charset="0"/>
                <a:cs typeface="Times New Roman" charset="0"/>
              </a:rPr>
              <a:t>Муса </a:t>
            </a:r>
            <a:r>
              <a:rPr lang="ru-RU" b="1" dirty="0" err="1">
                <a:latin typeface="Times New Roman" charset="0"/>
                <a:cs typeface="Times New Roman" charset="0"/>
              </a:rPr>
              <a:t>Джалиль</a:t>
            </a:r>
            <a:r>
              <a:rPr lang="ru-RU" b="1" dirty="0">
                <a:latin typeface="Times New Roman" charset="0"/>
                <a:cs typeface="Times New Roman" charset="0"/>
              </a:rPr>
              <a:t/>
            </a:r>
            <a:br>
              <a:rPr lang="ru-RU" b="1" dirty="0">
                <a:latin typeface="Times New Roman" charset="0"/>
                <a:cs typeface="Times New Roman" charset="0"/>
              </a:rPr>
            </a:br>
            <a:r>
              <a:rPr lang="ru-RU" b="1" dirty="0">
                <a:latin typeface="Times New Roman" charset="0"/>
                <a:cs typeface="Times New Roman" charset="0"/>
              </a:rPr>
              <a:t>1906-1944</a:t>
            </a:r>
            <a:br>
              <a:rPr lang="ru-RU" b="1" dirty="0">
                <a:latin typeface="Times New Roman" charset="0"/>
                <a:cs typeface="Times New Roman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781228"/>
            <a:ext cx="2592288" cy="35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466629" y="1628800"/>
            <a:ext cx="5328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charset="0"/>
                <a:cs typeface="Times New Roman" charset="0"/>
              </a:rPr>
              <a:t>Скоро, как звезда, угасну я... 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Силы жизни я совсем теряю... 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За тебя, о родина моя, 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За большую правду умираю!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194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22796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89324"/>
            <a:ext cx="24479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43808" y="184419"/>
            <a:ext cx="58429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 err="1">
                <a:latin typeface="Times New Roman" charset="0"/>
                <a:cs typeface="Times New Roman" charset="0"/>
              </a:rPr>
              <a:t>Фатих</a:t>
            </a:r>
            <a:r>
              <a:rPr lang="ru-RU" sz="4000" b="1" dirty="0">
                <a:latin typeface="Times New Roman" charset="0"/>
                <a:cs typeface="Times New Roman" charset="0"/>
              </a:rPr>
              <a:t> Карим</a:t>
            </a:r>
          </a:p>
          <a:p>
            <a:pPr algn="ctr" eaLnBrk="1" hangingPunct="1"/>
            <a:r>
              <a:rPr lang="ru-RU" sz="4000" b="1" dirty="0">
                <a:latin typeface="Times New Roman" charset="0"/>
                <a:cs typeface="Times New Roman" charset="0"/>
              </a:rPr>
              <a:t>1909-1945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2736"/>
            <a:ext cx="3095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44007" y="1988840"/>
            <a:ext cx="43204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charset="0"/>
                <a:cs typeface="Times New Roman" charset="0"/>
              </a:rPr>
              <a:t>Забыв о смерти ,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в жизнь поверьте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За верность Родине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Бессмертье -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Награда храброму в бою.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95288" y="5084763"/>
            <a:ext cx="5364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charset="0"/>
                <a:cs typeface="Times New Roman" charset="0"/>
              </a:rPr>
              <a:t>Ему было 36 лет, когда 19 февраля 1945 года, выполняя боевое задание, он геройски погиб на подступах к Кенигсбергу.</a:t>
            </a:r>
          </a:p>
        </p:txBody>
      </p:sp>
      <p:pic>
        <p:nvPicPr>
          <p:cNvPr id="8" name="Picture 3" descr="C:\Users\Кадырова\Desktop\книги фото\SDC1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710">
            <a:off x="7289800" y="4208463"/>
            <a:ext cx="12001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Кадырова\Desktop\книги фото\SDC10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769">
            <a:off x="5867400" y="4610100"/>
            <a:ext cx="13938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7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27784" y="184419"/>
            <a:ext cx="60590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latin typeface="Times New Roman" charset="0"/>
                <a:cs typeface="Times New Roman" charset="0"/>
              </a:rPr>
              <a:t>Абдулла </a:t>
            </a:r>
            <a:r>
              <a:rPr lang="ru-RU" sz="4000" b="1" dirty="0" err="1">
                <a:latin typeface="Times New Roman" charset="0"/>
                <a:cs typeface="Times New Roman" charset="0"/>
              </a:rPr>
              <a:t>Алиш</a:t>
            </a:r>
            <a:endParaRPr lang="ru-RU" sz="4000" b="1" dirty="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4000" b="1" dirty="0">
                <a:latin typeface="Times New Roman" charset="0"/>
                <a:cs typeface="Times New Roman" charset="0"/>
              </a:rPr>
              <a:t>1908-1944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2448272" cy="343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75963" y="1948607"/>
            <a:ext cx="54172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latin typeface="Times New Roman" charset="0"/>
                <a:cs typeface="Times New Roman" charset="0"/>
              </a:rPr>
              <a:t>Мы </a:t>
            </a:r>
            <a:r>
              <a:rPr lang="ru-RU" sz="2400" b="1" dirty="0">
                <a:latin typeface="Times New Roman" charset="0"/>
                <a:cs typeface="Times New Roman" charset="0"/>
              </a:rPr>
              <a:t>и в неволе – все равно в бою,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Чтоб ни случилось, смерть мы встретим смело,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И, жизнь отдав за Родину свою,</a:t>
            </a:r>
            <a:br>
              <a:rPr lang="ru-RU" sz="2400" b="1" dirty="0">
                <a:latin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cs typeface="Times New Roman" charset="0"/>
              </a:rPr>
              <a:t>Погибнем за её святое дело!» </a:t>
            </a:r>
          </a:p>
          <a:p>
            <a:pPr eaLnBrk="0" hangingPunct="0"/>
            <a:r>
              <a:rPr lang="ru-RU" sz="2400" b="1" dirty="0">
                <a:latin typeface="Times New Roman" charset="0"/>
                <a:cs typeface="Times New Roman" charset="0"/>
              </a:rPr>
              <a:t>(«Какою будет смерть» </a:t>
            </a:r>
            <a:r>
              <a:rPr lang="ru-RU" sz="2400" b="1" dirty="0" err="1">
                <a:latin typeface="Times New Roman" charset="0"/>
                <a:cs typeface="Times New Roman" charset="0"/>
              </a:rPr>
              <a:t>А.Алиш</a:t>
            </a:r>
            <a:r>
              <a:rPr lang="ru-RU" sz="2400" b="1" dirty="0">
                <a:latin typeface="Arial" charset="0"/>
              </a:rPr>
              <a:t>)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850">
            <a:off x="3569716" y="4668304"/>
            <a:ext cx="13176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360">
            <a:off x="1989033" y="4640859"/>
            <a:ext cx="12573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420">
            <a:off x="5471562" y="4756653"/>
            <a:ext cx="13684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79712" y="188640"/>
            <a:ext cx="69127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latin typeface="Times New Roman" charset="0"/>
                <a:cs typeface="Times New Roman" charset="0"/>
              </a:rPr>
              <a:t>Адель </a:t>
            </a:r>
            <a:r>
              <a:rPr lang="ru-RU" sz="4000" b="1" dirty="0" err="1">
                <a:latin typeface="Times New Roman" charset="0"/>
                <a:cs typeface="Times New Roman" charset="0"/>
              </a:rPr>
              <a:t>Кутуй</a:t>
            </a:r>
            <a:endParaRPr lang="ru-RU" sz="4000" b="1" dirty="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4000" b="1" dirty="0">
                <a:latin typeface="Times New Roman" charset="0"/>
                <a:cs typeface="Times New Roman" charset="0"/>
              </a:rPr>
              <a:t>1903-1945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05615"/>
            <a:ext cx="2808312" cy="40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707904" y="1989138"/>
            <a:ext cx="50042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charset="0"/>
                <a:cs typeface="Times New Roman" charset="0"/>
              </a:rPr>
              <a:t>В предвоенные годы написал ряд рассказов («День Султана», 1938; «Муки совести», 1939, и др.) и повесть «</a:t>
            </a:r>
            <a:r>
              <a:rPr lang="ru-RU" sz="2200" b="1" dirty="0" err="1">
                <a:latin typeface="Times New Roman" charset="0"/>
                <a:cs typeface="Times New Roman" charset="0"/>
              </a:rPr>
              <a:t>Неотосланные</a:t>
            </a:r>
            <a:r>
              <a:rPr lang="ru-RU" sz="2200" b="1" dirty="0">
                <a:latin typeface="Times New Roman" charset="0"/>
                <a:cs typeface="Times New Roman" charset="0"/>
              </a:rPr>
              <a:t> письма» (1936), которая была переведена на многие языки мира. </a:t>
            </a:r>
            <a:r>
              <a:rPr lang="ru-RU" sz="2200" b="1" dirty="0">
                <a:latin typeface="Times New Roman" charset="0"/>
                <a:cs typeface="Times New Roman" charset="0"/>
                <a:hlinkClick r:id="rId3"/>
              </a:rPr>
              <a:t>Во</a:t>
            </a:r>
            <a:r>
              <a:rPr lang="ru-RU" sz="2200" b="1" dirty="0">
                <a:latin typeface="Times New Roman" charset="0"/>
                <a:cs typeface="Times New Roman" charset="0"/>
              </a:rPr>
              <a:t> время Великой Отечественной войны 1941≈45 выступал во фронтовой печати с очерками и публицистическими статьями. Награжден 2 орденами, а также медалями.</a:t>
            </a:r>
          </a:p>
        </p:txBody>
      </p:sp>
      <p:pic>
        <p:nvPicPr>
          <p:cNvPr id="7" name="Picture 3" descr="C:\Users\Кадырова\Desktop\книги фото\SDC101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675">
            <a:off x="251539" y="4533923"/>
            <a:ext cx="15097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Кадырова\Desktop\книги фото\SDC100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702">
            <a:off x="2228605" y="4488625"/>
            <a:ext cx="13684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772816"/>
            <a:ext cx="3250704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Это был праздник со слезами на глазах. Более 350 тысяч уроженцев Татарстана остались на полях сражений.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9" y="1772816"/>
            <a:ext cx="49978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народа бессмертен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дмин\Downloads\Park_Pobeda_0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8" y="1600200"/>
            <a:ext cx="7068097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779096" cy="1012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 в годы Великой Отечественной войны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Админ\Downloads\_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507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Мобилизация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Всего на пополнение Красной Армии из республики было отправлено свыше 560 тысяч человек.</a:t>
            </a:r>
          </a:p>
          <a:p>
            <a:endParaRPr lang="ru-RU" dirty="0"/>
          </a:p>
        </p:txBody>
      </p:sp>
      <p:pic>
        <p:nvPicPr>
          <p:cNvPr id="4" name="Picture 4" descr="148 бит, Военный всевобуч работников завода 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77" y="3140968"/>
            <a:ext cx="462691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Всеобуч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29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годы войны через систему всеобуча в республике прошли 186 тысяч человек. Почти 22 тысячи девушек стали телефонистками, телеграфистками, более полутора тысяч – снайперами.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4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воздушного нападения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ru-RU" dirty="0"/>
              <a:t>Осенью 1941 года немецкая авиация бомбила Казанскую железную дорогу, пытаясь уничтожить мост через Волгу в районе Зеленодольска.</a:t>
            </a:r>
          </a:p>
          <a:p>
            <a:pPr algn="just">
              <a:defRPr/>
            </a:pPr>
            <a:r>
              <a:rPr lang="ru-RU" dirty="0"/>
              <a:t>Не было ни одного крупного сражения, в котором не приняли бы участия солдаты и офицеры из Татарстана</a:t>
            </a:r>
          </a:p>
        </p:txBody>
      </p:sp>
    </p:spTree>
    <p:extLst>
      <p:ext uri="{BB962C8B-B14F-4D97-AF65-F5344CB8AC3E}">
        <p14:creationId xmlns:p14="http://schemas.microsoft.com/office/powerpoint/2010/main" val="5059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сражающейся армии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917032"/>
          </a:xfrm>
        </p:spPr>
        <p:txBody>
          <a:bodyPr/>
          <a:lstStyle/>
          <a:p>
            <a:pPr algn="just">
              <a:defRPr/>
            </a:pPr>
            <a:r>
              <a:rPr lang="ru-RU" dirty="0"/>
              <a:t>Прекрасно сказал  о наших стойких, мужественных воинах Маршал Советского Союза И.С. Конев: «Уроженцы Татарии дерутся с врагом, как львы».</a:t>
            </a:r>
          </a:p>
          <a:p>
            <a:pPr algn="just">
              <a:defRPr/>
            </a:pPr>
            <a:r>
              <a:rPr lang="ru-RU" dirty="0"/>
              <a:t>Около 200 человек были удостоены звания Героя Советского Союза.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283152" cy="1143000"/>
          </a:xfrm>
        </p:spPr>
        <p:txBody>
          <a:bodyPr>
            <a:no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республики на службе фронту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Летом 1941 года в республику начали прибывать эвакуированные предприятия из Москвы, Ленинграда, Украины, Белоруссии. Всего на территории Татарии было размещено более 70 крупных и средних предприятий.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6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139136" cy="86409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Массовый трудовой героизм</a:t>
            </a:r>
          </a:p>
        </p:txBody>
      </p:sp>
      <p:pic>
        <p:nvPicPr>
          <p:cNvPr id="5" name="Picture 4" descr="Копия img3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2808" cy="50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413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ТАТАРСТАН в годы Великой Отечественной войны</vt:lpstr>
      <vt:lpstr>Мобилизация </vt:lpstr>
      <vt:lpstr>Всеобуч</vt:lpstr>
      <vt:lpstr>Защита от воздушного нападения</vt:lpstr>
      <vt:lpstr>В сражающейся армии</vt:lpstr>
      <vt:lpstr>Экономика республики на службе фронту</vt:lpstr>
      <vt:lpstr>Массовый трудовой героизм</vt:lpstr>
      <vt:lpstr>Промышленность</vt:lpstr>
      <vt:lpstr>Трудовой подвиг совершило крестьянство</vt:lpstr>
      <vt:lpstr>                В госпиталях республики  прошли курс лечения свыше 334     тысяч бойцов. Из них 90% вернулись в строй.</vt:lpstr>
      <vt:lpstr>Культура республики в годы войны</vt:lpstr>
      <vt:lpstr>Муса Джалиль 1906-1944 </vt:lpstr>
      <vt:lpstr>Фатих Карим 1909-1945</vt:lpstr>
      <vt:lpstr>Абдулла Алиш 1908-1944</vt:lpstr>
      <vt:lpstr>Адель Кутуй 1903-1945</vt:lpstr>
      <vt:lpstr>День Победы. </vt:lpstr>
      <vt:lpstr>Подвиг народа бессмертен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Админ</cp:lastModifiedBy>
  <cp:revision>11</cp:revision>
  <dcterms:created xsi:type="dcterms:W3CDTF">2015-02-17T08:35:42Z</dcterms:created>
  <dcterms:modified xsi:type="dcterms:W3CDTF">2020-05-05T12:19:51Z</dcterms:modified>
</cp:coreProperties>
</file>